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7" r:id="rId3"/>
    <p:sldId id="269" r:id="rId4"/>
    <p:sldId id="270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6" r:id="rId13"/>
    <p:sldId id="273" r:id="rId14"/>
    <p:sldId id="271" r:id="rId15"/>
    <p:sldId id="258" r:id="rId16"/>
    <p:sldId id="268" r:id="rId1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3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DC8B4C9-4151-4D1D-9944-6AB3846BA392}" type="datetime1">
              <a:rPr lang="de-DE" altLang="de-DE"/>
              <a:pPr/>
              <a:t>07.02.2014</a:t>
            </a:fld>
            <a:endParaRPr lang="en-GB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E9A4BB-3C55-4367-A097-2CBFE0B35339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9360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059884F-81AB-45BB-B73D-0654B1B270B2}" type="datetime1">
              <a:rPr lang="de-DE" altLang="de-DE"/>
              <a:pPr/>
              <a:t>07.02.2014</a:t>
            </a:fld>
            <a:endParaRPr lang="en-GB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1F1B6FA-084C-4DE4-8C2B-3D0CB469125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34907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Hier kommt der Titel der Präsentation hin</a:t>
            </a:r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608F7-D00E-4BA9-8827-EDE1B9B81647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616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fs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Hier kommt der Titel der Präsentation hin</a:t>
            </a:r>
            <a:endParaRPr lang="en-GB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1E741-CF55-4FA5-88D0-34EA350E306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1591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6513" y="723045"/>
            <a:ext cx="7662558" cy="1470025"/>
          </a:xfrm>
        </p:spPr>
        <p:txBody>
          <a:bodyPr/>
          <a:lstStyle>
            <a:lvl1pPr>
              <a:defRPr>
                <a:latin typeface="TheSerifBold-Plain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FB126-BDBB-4A4F-BA4A-6BEA464AD3F3}" type="datetimeFigureOut">
              <a:rPr lang="de-DE" smtClean="0"/>
              <a:t>07.02.2014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1BCE-500F-4A20-A442-E30B31F7E0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69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306513" y="603250"/>
            <a:ext cx="766603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  <a:endParaRPr lang="en-GB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06513" y="179070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32050" y="6289675"/>
            <a:ext cx="4448175" cy="431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Rockwell" charset="0"/>
              </a:defRPr>
            </a:lvl1pPr>
          </a:lstStyle>
          <a:p>
            <a:r>
              <a:rPr lang="de-DE" altLang="de-DE"/>
              <a:t>Hier kommt der Titel der Präsentation hin</a:t>
            </a:r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06513" y="6289675"/>
            <a:ext cx="947737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Rockwell" charset="0"/>
              </a:defRPr>
            </a:lvl1pPr>
          </a:lstStyle>
          <a:p>
            <a:fld id="{C2B1510E-FF20-47D8-A88F-8B764240F38E}" type="slidenum">
              <a:rPr lang="en-GB" altLang="de-DE"/>
              <a:pPr/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Rockwell"/>
          <a:ea typeface="ＭＳ Ｐゴシック" charset="-128"/>
          <a:cs typeface="Rockwel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600" kern="1200">
          <a:solidFill>
            <a:schemeClr val="tx2"/>
          </a:solidFill>
          <a:latin typeface="+mn-lt"/>
          <a:ea typeface="ＭＳ Ｐゴシック" charset="-128"/>
          <a:cs typeface="TheSerif 5"/>
        </a:defRPr>
      </a:lvl1pPr>
      <a:lvl2pPr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indent="-4064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812800" indent="-3810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1219200" indent="-381000" algn="l" defTabSz="457200" rtl="0" eaLnBrk="1" fontAlgn="base" hangingPunct="1">
        <a:spcBef>
          <a:spcPct val="20000"/>
        </a:spcBef>
        <a:spcAft>
          <a:spcPct val="0"/>
        </a:spcAft>
        <a:buClr>
          <a:srgbClr val="78726C"/>
        </a:buClr>
        <a:buFont typeface="Arial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E:\Pictures\Dokumentationen\Pfingsten2013\Fotos\Gruppe auf Hike - quer-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8773104" cy="64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79512" y="416006"/>
            <a:ext cx="8773103" cy="9247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87624" y="519063"/>
            <a:ext cx="661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A31426"/>
                </a:solidFill>
                <a:latin typeface="+mj-lt"/>
              </a:rPr>
              <a:t>Wir stellen uns vor:</a:t>
            </a:r>
            <a:endParaRPr lang="de-DE" sz="2400" b="1" dirty="0">
              <a:solidFill>
                <a:srgbClr val="A31426"/>
              </a:solidFill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732240" y="5497282"/>
            <a:ext cx="2022959" cy="10482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I:\Allgemein\[CorporateDesign]\Wort-Bild-Marke\4c\Logo_DP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556" y="5587034"/>
            <a:ext cx="1824900" cy="8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179512" y="980728"/>
            <a:ext cx="8773103" cy="0"/>
          </a:xfrm>
          <a:prstGeom prst="line">
            <a:avLst/>
          </a:prstGeom>
          <a:ln w="127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187624" y="980728"/>
            <a:ext cx="654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Die Deutsche Pfadfinderschaft Sankt Georg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2" descr="I:\Allgemein\[CorporateDesign]\Wegzeichen\Start\wegzeichen_st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56777"/>
            <a:ext cx="360040" cy="1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 in vier Altersstufen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10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5419239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err="1" smtClean="0"/>
              <a:t>Roverstufe</a:t>
            </a:r>
            <a:endParaRPr lang="en-GB" altLang="de-DE" dirty="0" smtClean="0"/>
          </a:p>
          <a:p>
            <a:pPr marL="0" lvl="1"/>
            <a:endParaRPr lang="en-GB" altLang="de-DE" dirty="0" smtClean="0">
              <a:latin typeface="Calibri" charset="0"/>
              <a:cs typeface="Calibri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Im Alter von 16 bis 20 Jahren sind Jugendliche Mitglied der </a:t>
            </a:r>
            <a:r>
              <a:rPr lang="de-DE" sz="2000" dirty="0" err="1" smtClean="0">
                <a:solidFill>
                  <a:srgbClr val="000000"/>
                </a:solidFill>
                <a:cs typeface="Times New Roman" pitchFamily="18" charset="0"/>
              </a:rPr>
              <a:t>Roverstufe</a:t>
            </a: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Die jungen Erwachsenen in der </a:t>
            </a:r>
            <a:r>
              <a:rPr lang="de-DE" sz="2000" dirty="0" err="1" smtClean="0">
                <a:solidFill>
                  <a:srgbClr val="000000"/>
                </a:solidFill>
                <a:cs typeface="Times New Roman" pitchFamily="18" charset="0"/>
              </a:rPr>
              <a:t>Roverstufe</a:t>
            </a: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 stehen an der Schwelle zum Erwachsenwerden.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Sie treffen Entscheidungen für ihre Zukunft und entdecken die Welt mit ihren Menschen und Kulturen.</a:t>
            </a:r>
          </a:p>
        </p:txBody>
      </p:sp>
      <p:pic>
        <p:nvPicPr>
          <p:cNvPr id="6" name="Picture 2" descr="E:\Pictures\Dokumentationen\Pfingsten2013\Fotos\-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325" y="1784351"/>
            <a:ext cx="2054225" cy="33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Engagementfelder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11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Fachbereiche</a:t>
            </a:r>
          </a:p>
          <a:p>
            <a:pPr marL="0" lvl="1"/>
            <a:endParaRPr lang="en-GB" alt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Ökologie: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Bewahrung der Schöpfung &amp; Nachhaltiges, einfaches Leben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Internationale Gerechtigkeit: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für Gleichberechtigung &amp; Armutsbekämpfung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Behindertenarbeit: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Förderung von Inklusion &amp; Integration von Menschen mit Behinderung</a:t>
            </a:r>
          </a:p>
        </p:txBody>
      </p:sp>
    </p:spTree>
    <p:extLst>
      <p:ext uri="{BB962C8B-B14F-4D97-AF65-F5344CB8AC3E}">
        <p14:creationId xmlns:p14="http://schemas.microsoft.com/office/powerpoint/2010/main" val="31637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Engagementfelder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12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Internationale Arbeit</a:t>
            </a:r>
          </a:p>
          <a:p>
            <a:pPr marL="0" lvl="1"/>
            <a:endParaRPr lang="en-GB" alt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Internationalität der Pfadfinderbewegung ist ein Querschnittsthema der DPSG und wird auf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vielfältige Weise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umgesetzt. Dabei stehen drei Ziele im Vordergrund:</a:t>
            </a:r>
          </a:p>
          <a:p>
            <a:pPr marL="0" lvl="1"/>
            <a:endParaRPr lang="en-GB" alt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Friede und Verständigung schaffen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Interkulturelles Lernen fördern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Globalisierung mitgestalten</a:t>
            </a:r>
          </a:p>
          <a:p>
            <a:pPr marL="358775" lvl="1">
              <a:buFontTx/>
              <a:buChar char="•"/>
            </a:pPr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lvl="1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Internationale Begegnungen, Freiwilligendienste und Partnerschaftsarbeit sind wichtige Handlungsfelder auf diesem Gebiet.</a:t>
            </a:r>
          </a:p>
        </p:txBody>
      </p:sp>
    </p:spTree>
    <p:extLst>
      <p:ext uri="{BB962C8B-B14F-4D97-AF65-F5344CB8AC3E}">
        <p14:creationId xmlns:p14="http://schemas.microsoft.com/office/powerpoint/2010/main" val="36506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Engagementfelder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13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Weitere Themen</a:t>
            </a:r>
          </a:p>
          <a:p>
            <a:pPr marL="0" lvl="1"/>
            <a:endParaRPr lang="en-GB" alt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Ausbildung: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Bundesweit einheitliche Leiter- und Leiterinnen-Ausbildung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Spiritualität: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Glaube in der Tat erleben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Prävention: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Einsatz gegen Grenzverletzungen und Missbrauch</a:t>
            </a:r>
          </a:p>
        </p:txBody>
      </p:sp>
    </p:spTree>
    <p:extLst>
      <p:ext uri="{BB962C8B-B14F-4D97-AF65-F5344CB8AC3E}">
        <p14:creationId xmlns:p14="http://schemas.microsoft.com/office/powerpoint/2010/main" val="40974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Jahresaktion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Hier kommt der Titel der Präsentation hin</a:t>
            </a:r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14</a:t>
            </a:fld>
            <a:endParaRPr lang="en-GB" altLang="de-DE"/>
          </a:p>
        </p:txBody>
      </p:sp>
      <p:sp>
        <p:nvSpPr>
          <p:cNvPr id="5" name="Textplatzhalter 6"/>
          <p:cNvSpPr txBox="1">
            <a:spLocks/>
          </p:cNvSpPr>
          <p:nvPr/>
        </p:nvSpPr>
        <p:spPr bwMode="auto">
          <a:xfrm>
            <a:off x="1301750" y="1784350"/>
            <a:ext cx="76660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Flinke Hände und flinke Füße</a:t>
            </a:r>
          </a:p>
          <a:p>
            <a:pPr marL="0" indent="0"/>
            <a:endParaRPr lang="de-DE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sind seit 1962 in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jedem Jahr für eine gute Sache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Einsatz.</a:t>
            </a:r>
          </a:p>
          <a:p>
            <a:pPr marL="0" indent="0"/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Jahresaktionen sammeln die Pfadfinderinnen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Pfadfinder Geld für Projekte. Aber sie setzen sich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auch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den Ursachen von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Ungerechtigkeit,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sowie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 Leben junger Menschen auseinander, die im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Zentrum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Jahresaktion stehen.</a:t>
            </a:r>
          </a:p>
        </p:txBody>
      </p:sp>
      <p:pic>
        <p:nvPicPr>
          <p:cNvPr id="1026" name="Picture 2" descr="C:\Users\dseiler\Desktop\JA14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38" y="2503899"/>
            <a:ext cx="2050150" cy="9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eiler\Desktop\ja2013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78" y="3443600"/>
            <a:ext cx="2063710" cy="12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seiler\Desktop\ja2012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38" y="4572611"/>
            <a:ext cx="2050150" cy="8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Dachorganisationen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15</a:t>
            </a:fld>
            <a:endParaRPr lang="en-GB" altLang="de-DE"/>
          </a:p>
        </p:txBody>
      </p:sp>
      <p:sp>
        <p:nvSpPr>
          <p:cNvPr id="5" name="Textplatzhalter 6"/>
          <p:cNvSpPr txBox="1">
            <a:spLocks/>
          </p:cNvSpPr>
          <p:nvPr/>
        </p:nvSpPr>
        <p:spPr bwMode="auto">
          <a:xfrm>
            <a:off x="1301750" y="1791907"/>
            <a:ext cx="542400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DPSG ist Mitglied im Bund der Deutschen Katholischen Jugend (BDKJ) und im Ring deutscher Pfadfinderverbände (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RdP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/>
            <a:endParaRPr lang="de-DE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den 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RdP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ist sie Mitglied im Deutschen Bundesjugendring (DBJR) und in der World 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Scout Movement (WOSM). </a:t>
            </a:r>
          </a:p>
          <a:p>
            <a:pPr marL="0" indent="0"/>
            <a:endParaRPr lang="de-DE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Außerdem gestaltet sie die Internationale Katholische Konferenz des 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Pfadfindertums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(ICCS) mit.</a:t>
            </a:r>
          </a:p>
        </p:txBody>
      </p:sp>
      <p:pic>
        <p:nvPicPr>
          <p:cNvPr id="6" name="Picture 8" descr="WO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319" y="3189366"/>
            <a:ext cx="936769" cy="9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raphabreyer.de/wp-content/uploads/2012/05/logo_bdkj_n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554" y="1874143"/>
            <a:ext cx="952336" cy="7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Bundesleitung_neu\01 Allgemeines\Materialien\Logos\ICCS-Kreis-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404" y="4456807"/>
            <a:ext cx="936769" cy="9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fadfinden-in-deutschland.de/fileadmin/templates/rdprdp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319" y="2031555"/>
            <a:ext cx="937231" cy="3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ugenddelegierte.dbjr.de/uploadimages/big/17_1653_DBJR85MM_Kopie_30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759" y="3354279"/>
            <a:ext cx="933413" cy="4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16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 Wissenswertes zur Arbeit der DPSG:</a:t>
            </a:r>
          </a:p>
          <a:p>
            <a:pPr marL="0" indent="0"/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1"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www.dpsg.de</a:t>
            </a:r>
          </a:p>
          <a:p>
            <a:pPr marL="358775" lvl="1"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www.facebook.com/dpsg.de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www.twitter.com/dpsg</a:t>
            </a:r>
          </a:p>
          <a:p>
            <a:pPr marL="358775" lvl="1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www.youtube.com/scoutedich</a:t>
            </a:r>
          </a:p>
          <a:p>
            <a:pPr marL="73025" lvl="1" indent="0"/>
            <a:endParaRPr lang="de-DE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lvl="1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in unserer Mitgliederzeitschrift „mittendrin“ und </a:t>
            </a:r>
            <a:b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 Flyer „Pfadfinden: Abenteuer und mehr“</a:t>
            </a:r>
          </a:p>
          <a:p>
            <a:pPr marL="358775" lvl="1">
              <a:buFontTx/>
              <a:buChar char="•"/>
            </a:pPr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E:\Pictures\Dokumentationen\Pfingsten2013\Fotos\-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325" y="1784351"/>
            <a:ext cx="2054225" cy="33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325" y="1784350"/>
            <a:ext cx="2054225" cy="33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Wer wir sind</a:t>
            </a:r>
            <a:endParaRPr lang="de-DE" b="1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E1BCE-500F-4A20-A442-E30B31F7E057}" type="slidenum">
              <a:rPr lang="de-DE" smtClean="0"/>
              <a:t>2</a:t>
            </a:fld>
            <a:endParaRPr lang="de-DE"/>
          </a:p>
        </p:txBody>
      </p:sp>
      <p:sp>
        <p:nvSpPr>
          <p:cNvPr id="7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„Ohne Abenteuer wäre das Leben tödlich langweilig“</a:t>
            </a:r>
            <a:br>
              <a:rPr lang="de-DE" dirty="0" smtClean="0"/>
            </a:br>
            <a:r>
              <a:rPr lang="de-DE" sz="900" dirty="0" smtClean="0"/>
              <a:t>Lord </a:t>
            </a:r>
            <a:r>
              <a:rPr lang="de-DE" sz="900" dirty="0"/>
              <a:t>Robert </a:t>
            </a:r>
            <a:r>
              <a:rPr lang="de-DE" sz="900" dirty="0" smtClean="0"/>
              <a:t>Baden-Powell, </a:t>
            </a:r>
            <a:r>
              <a:rPr lang="de-DE" sz="900" dirty="0"/>
              <a:t>Gründer der Weltpfadfinder-bewegung</a:t>
            </a:r>
            <a:endParaRPr lang="en-GB" altLang="de-DE" sz="900" dirty="0"/>
          </a:p>
          <a:p>
            <a:pPr marL="0" lvl="1"/>
            <a:endParaRPr lang="en-GB" altLang="de-DE" sz="2000" dirty="0">
              <a:latin typeface="Calibri" charset="0"/>
              <a:cs typeface="Calibri" charset="0"/>
            </a:endParaRPr>
          </a:p>
          <a:p>
            <a:pPr marL="0" lvl="1"/>
            <a:r>
              <a:rPr lang="de-DE" altLang="de-DE" sz="2000" dirty="0">
                <a:latin typeface="Calibri" charset="0"/>
                <a:cs typeface="Calibri" charset="0"/>
              </a:rPr>
              <a:t>Pfadfinden </a:t>
            </a:r>
            <a:r>
              <a:rPr lang="de-DE" altLang="de-DE" sz="2000" dirty="0" smtClean="0">
                <a:latin typeface="Calibri" charset="0"/>
                <a:cs typeface="Calibri" charset="0"/>
              </a:rPr>
              <a:t>bei der DPSG bietet </a:t>
            </a:r>
            <a:r>
              <a:rPr lang="de-DE" altLang="de-DE" sz="2000" dirty="0">
                <a:latin typeface="Calibri" charset="0"/>
                <a:cs typeface="Calibri" charset="0"/>
              </a:rPr>
              <a:t>Kindern </a:t>
            </a:r>
            <a:r>
              <a:rPr lang="de-DE" altLang="de-DE" sz="2000" dirty="0" smtClean="0">
                <a:latin typeface="Calibri" charset="0"/>
                <a:cs typeface="Calibri" charset="0"/>
              </a:rPr>
              <a:t>&amp; Jugendlichen </a:t>
            </a:r>
            <a:r>
              <a:rPr lang="de-DE" altLang="de-DE" sz="2000" dirty="0">
                <a:latin typeface="Calibri" charset="0"/>
                <a:cs typeface="Calibri" charset="0"/>
              </a:rPr>
              <a:t>mehr als ein Abenteuer. Es bietet </a:t>
            </a:r>
            <a:r>
              <a:rPr lang="de-DE" altLang="de-DE" sz="2000" dirty="0" smtClean="0">
                <a:latin typeface="Calibri" charset="0"/>
                <a:cs typeface="Calibri" charset="0"/>
              </a:rPr>
              <a:t>viele </a:t>
            </a:r>
            <a:r>
              <a:rPr lang="de-DE" altLang="de-DE" sz="2000" dirty="0">
                <a:latin typeface="Calibri" charset="0"/>
                <a:cs typeface="Calibri" charset="0"/>
              </a:rPr>
              <a:t>Abenteuer</a:t>
            </a:r>
            <a:r>
              <a:rPr lang="de-DE" altLang="de-DE" sz="2000" dirty="0" smtClean="0">
                <a:latin typeface="Calibri" charset="0"/>
                <a:cs typeface="Calibri" charset="0"/>
              </a:rPr>
              <a:t>:</a:t>
            </a:r>
            <a:endParaRPr lang="en-GB" altLang="de-DE" sz="2000" dirty="0" smtClean="0">
              <a:latin typeface="Calibri" charset="0"/>
              <a:cs typeface="Calibri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Mit Freundinnen und Freunden Spaß haben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In der Natur unterwegs sein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Neues entdecken und ausprobieren</a:t>
            </a:r>
          </a:p>
          <a:p>
            <a:pPr marL="555625" lvl="1" indent="-195263"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Lernen während des gemeinsamen </a:t>
            </a: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Handelns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Gemeinsam in der Gruppe das eigene Umfeld gestalten</a:t>
            </a:r>
          </a:p>
        </p:txBody>
      </p:sp>
    </p:spTree>
    <p:extLst>
      <p:ext uri="{BB962C8B-B14F-4D97-AF65-F5344CB8AC3E}">
        <p14:creationId xmlns:p14="http://schemas.microsoft.com/office/powerpoint/2010/main" val="32269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Wer wir sind</a:t>
            </a:r>
            <a:endParaRPr lang="de-DE" b="1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E1BCE-500F-4A20-A442-E30B31F7E057}" type="slidenum">
              <a:rPr lang="de-DE" smtClean="0"/>
              <a:t>3</a:t>
            </a:fld>
            <a:endParaRPr lang="de-DE"/>
          </a:p>
        </p:txBody>
      </p:sp>
      <p:sp>
        <p:nvSpPr>
          <p:cNvPr id="7" name="Textplatzhalter 4"/>
          <p:cNvSpPr txBox="1">
            <a:spLocks/>
          </p:cNvSpPr>
          <p:nvPr/>
        </p:nvSpPr>
        <p:spPr bwMode="auto">
          <a:xfrm>
            <a:off x="1306514" y="1784350"/>
            <a:ext cx="542029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Gemeinsam unterwegs</a:t>
            </a:r>
            <a:endParaRPr lang="en-GB" altLang="de-DE" dirty="0"/>
          </a:p>
          <a:p>
            <a:endParaRPr lang="en-GB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der DPSG sind Jungen und Mädchen gemeinsam unterwegs. Sie wagen Abenteuer und lernen,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Verantwortung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 übernehmen.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entwickeln eine lebendige Beziehung zu Gott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/>
            <a:endParaRPr lang="de-DE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Höhepunkte des Jahres sind die kleinen und großen Fahrten 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Zeltlager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/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E:\Pictures\Dokumentationen\Pfingsten2013\Fotos\Gruppe auf Hike - quer-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325" y="1784352"/>
            <a:ext cx="2054225" cy="33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Das </a:t>
            </a:r>
            <a:r>
              <a:rPr lang="en-GB" altLang="de-DE" dirty="0" err="1"/>
              <a:t>Pfadfinder-Gesetz</a:t>
            </a:r>
            <a:endParaRPr lang="en-GB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4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err="1" smtClean="0"/>
              <a:t>Als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Pfadfinderin</a:t>
            </a:r>
            <a:r>
              <a:rPr lang="en-GB" altLang="de-DE" dirty="0" smtClean="0"/>
              <a:t>, </a:t>
            </a:r>
            <a:r>
              <a:rPr lang="en-GB" altLang="de-DE" dirty="0" err="1" smtClean="0"/>
              <a:t>als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Pfadfinder</a:t>
            </a:r>
            <a:r>
              <a:rPr lang="en-GB" altLang="de-DE" dirty="0" smtClean="0"/>
              <a:t>…</a:t>
            </a:r>
          </a:p>
          <a:p>
            <a:pPr marL="0" lvl="1"/>
            <a:endParaRPr lang="en-GB" alt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begegne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allen Menschen mit Respekt und habe alle Pfadfinder und Pfadfinderinnen als Geschwister.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gehe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zuversichtlich und mit wachen Augen durch die Welt.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bin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höflich und helfe da, wo es notwendig ist.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mache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nichts halb und gebe auch in Schwierigkeiten nicht auf.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entwickle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eine eigene Meinung und stehe für diese ein.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sage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ich, was ich denke, und tue, was ich sage.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lebe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einfach und umweltbewusst.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stehe </a:t>
            </a:r>
            <a:r>
              <a:rPr lang="de-DE" sz="2000" dirty="0">
                <a:solidFill>
                  <a:srgbClr val="000000"/>
                </a:solidFill>
                <a:cs typeface="Times New Roman" pitchFamily="18" charset="0"/>
              </a:rPr>
              <a:t>ich zu meiner Herkunft und zu meinem Glauben. </a:t>
            </a:r>
          </a:p>
        </p:txBody>
      </p:sp>
    </p:spTree>
    <p:extLst>
      <p:ext uri="{BB962C8B-B14F-4D97-AF65-F5344CB8AC3E}">
        <p14:creationId xmlns:p14="http://schemas.microsoft.com/office/powerpoint/2010/main" val="30493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Grundlegende Prinzipien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5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7666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err="1" smtClean="0"/>
              <a:t>Ziel</a:t>
            </a:r>
            <a:r>
              <a:rPr lang="en-GB" altLang="de-DE" dirty="0" smtClean="0"/>
              <a:t>: </a:t>
            </a:r>
            <a:r>
              <a:rPr lang="en-GB" altLang="de-DE" dirty="0" err="1" smtClean="0"/>
              <a:t>Förderung</a:t>
            </a:r>
            <a:r>
              <a:rPr lang="en-GB" altLang="de-DE" dirty="0" smtClean="0"/>
              <a:t> der </a:t>
            </a:r>
            <a:r>
              <a:rPr lang="en-GB" altLang="de-DE" dirty="0" err="1" smtClean="0"/>
              <a:t>Entwicklung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junger</a:t>
            </a:r>
            <a:r>
              <a:rPr lang="en-GB" altLang="de-DE" dirty="0" smtClean="0"/>
              <a:t> Menschen</a:t>
            </a:r>
          </a:p>
          <a:p>
            <a:pPr marL="0" lvl="1"/>
            <a:endParaRPr lang="en-GB" altLang="de-DE" dirty="0" smtClean="0">
              <a:latin typeface="Calibri" charset="0"/>
              <a:cs typeface="Calibri" charset="0"/>
            </a:endParaRPr>
          </a:p>
          <a:p>
            <a:pPr marL="0" lvl="1"/>
            <a:r>
              <a:rPr lang="en-GB" altLang="de-DE" sz="2000" dirty="0" err="1" smtClean="0">
                <a:latin typeface="Calibri" charset="0"/>
                <a:cs typeface="Calibri" charset="0"/>
              </a:rPr>
              <a:t>Durch</a:t>
            </a:r>
            <a:endParaRPr lang="en-GB" altLang="de-DE" sz="2000" dirty="0" smtClean="0">
              <a:latin typeface="Calibri" charset="0"/>
              <a:cs typeface="Calibri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Pädagogische Prinzipien &amp; Arbeit in Altersstufen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Eigenständiges Planen und Durchführen von Projekten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Erwachsene, ehrenamtliche Leiterinnen und Leiter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Gruppenstunden &amp; Lager</a:t>
            </a:r>
          </a:p>
        </p:txBody>
      </p:sp>
    </p:spTree>
    <p:extLst>
      <p:ext uri="{BB962C8B-B14F-4D97-AF65-F5344CB8AC3E}">
        <p14:creationId xmlns:p14="http://schemas.microsoft.com/office/powerpoint/2010/main" val="37872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wir sind</a:t>
            </a:r>
            <a:endParaRPr lang="en-GB" altLang="de-DE" b="1" dirty="0" smtClean="0">
              <a:latin typeface="Rockwell" charset="0"/>
            </a:endParaRPr>
          </a:p>
        </p:txBody>
      </p:sp>
      <p:sp>
        <p:nvSpPr>
          <p:cNvPr id="7171" name="Fußzeilenplatzhalt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9pPr>
          </a:lstStyle>
          <a:p>
            <a:fld id="{81DA4864-E49A-4953-AA6D-74A1A52CBE8F}" type="slidenum">
              <a:rPr lang="en-GB" altLang="de-DE">
                <a:solidFill>
                  <a:srgbClr val="898989"/>
                </a:solidFill>
              </a:rPr>
              <a:pPr/>
              <a:t>6</a:t>
            </a:fld>
            <a:endParaRPr lang="en-GB" altLang="de-DE">
              <a:solidFill>
                <a:srgbClr val="898989"/>
              </a:solidFill>
            </a:endParaRPr>
          </a:p>
        </p:txBody>
      </p:sp>
      <p:sp>
        <p:nvSpPr>
          <p:cNvPr id="7173" name="Textplatzhalter 6"/>
          <p:cNvSpPr>
            <a:spLocks noGrp="1"/>
          </p:cNvSpPr>
          <p:nvPr>
            <p:ph type="body" idx="4294967295"/>
          </p:nvPr>
        </p:nvSpPr>
        <p:spPr>
          <a:xfrm>
            <a:off x="1301750" y="1784350"/>
            <a:ext cx="7666038" cy="4200525"/>
          </a:xfrm>
        </p:spPr>
        <p:txBody>
          <a:bodyPr/>
          <a:lstStyle/>
          <a:p>
            <a:r>
              <a:rPr lang="de-DE" altLang="de-DE" dirty="0"/>
              <a:t>Gemeinsam </a:t>
            </a:r>
            <a:r>
              <a:rPr lang="de-DE" altLang="de-DE" dirty="0" smtClean="0"/>
              <a:t>unterwegs</a:t>
            </a:r>
            <a:endParaRPr lang="de-DE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DPSG erreicht 95.000 Kinder, Jugendliche und junge Erwachsene und gliedert sich auf vier Ebenen: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ca. 1400 Stämme und Siedlungen (Stämme in Gründung) 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137 Bezirke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Diözesen, verteilt auf alle 16 Bundesländer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Bundesverband</a:t>
            </a:r>
          </a:p>
          <a:p>
            <a:pPr marL="0" indent="0"/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 Ebene gliedert sich in Altersstufen und </a:t>
            </a:r>
            <a:r>
              <a:rPr lang="de-DE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Engagementfelder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Leben in vier Altersstufen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7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5419239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err="1" smtClean="0"/>
              <a:t>Wölflinge</a:t>
            </a:r>
            <a:endParaRPr lang="en-GB" altLang="de-DE" dirty="0" smtClean="0"/>
          </a:p>
          <a:p>
            <a:pPr marL="0" lvl="1"/>
            <a:endParaRPr lang="en-GB" altLang="de-DE" dirty="0" smtClean="0">
              <a:latin typeface="Calibri" charset="0"/>
              <a:cs typeface="Calibri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Im Alter von sieben bis zehn Jahren sind Mädchen und Jungen Mitglied der </a:t>
            </a:r>
            <a:r>
              <a:rPr lang="de-DE" sz="2000" dirty="0" err="1" smtClean="0">
                <a:solidFill>
                  <a:srgbClr val="000000"/>
                </a:solidFill>
                <a:cs typeface="Times New Roman" pitchFamily="18" charset="0"/>
              </a:rPr>
              <a:t>Wölflingsstufe</a:t>
            </a: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In der </a:t>
            </a:r>
            <a:r>
              <a:rPr lang="de-DE" sz="2000" dirty="0" err="1" smtClean="0">
                <a:solidFill>
                  <a:srgbClr val="000000"/>
                </a:solidFill>
                <a:cs typeface="Times New Roman" pitchFamily="18" charset="0"/>
              </a:rPr>
              <a:t>Wölflingsstufe</a:t>
            </a: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 entdecken die Kinder spielerisch die Welt.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Die Wölflinge entdecken vor allem ihr alltägliches Umfeld und gestalten es nach ihren Wünschen.</a:t>
            </a:r>
          </a:p>
        </p:txBody>
      </p:sp>
      <p:pic>
        <p:nvPicPr>
          <p:cNvPr id="2050" name="Picture 2" descr="E:\Pictures\Dokumentationen\Pfingsten2013\Fotos\Fotos PIW13 unsortiert\Bilder von Ralf - Teil 1\ADL_89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325" y="1784348"/>
            <a:ext cx="2054225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Leben in vier Altersstufen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8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5419239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err="1" smtClean="0"/>
              <a:t>Jungpfadfinderstufe</a:t>
            </a:r>
            <a:endParaRPr lang="en-GB" altLang="de-DE" dirty="0" smtClean="0"/>
          </a:p>
          <a:p>
            <a:pPr marL="0" lvl="1"/>
            <a:endParaRPr lang="en-GB" altLang="de-DE" dirty="0" smtClean="0">
              <a:latin typeface="Calibri" charset="0"/>
              <a:cs typeface="Calibri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Im Alter von zehn bis 13 Jahren sind Mädchen und Jungen Mitglied der Jungpfadfinderstufe.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Jungpfadfinderinnen und Jungpfadfinder suchen und erleben Abenteuer.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In ihrem Alter entdecken sie sich selbst und nehmen sich immer stärker als Jungen und Mädchen wahr.</a:t>
            </a:r>
          </a:p>
        </p:txBody>
      </p:sp>
      <p:pic>
        <p:nvPicPr>
          <p:cNvPr id="6" name="Picture 2" descr="E:\Pictures\Dokumentationen\Pfingsten2013\Fotos\Fotos PIW13 unsortiert\Sehr\SE - Juffi beim Funkworkshop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6500" b="14195"/>
          <a:stretch/>
        </p:blipFill>
        <p:spPr bwMode="auto">
          <a:xfrm>
            <a:off x="6918325" y="1784350"/>
            <a:ext cx="2120900" cy="34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Leben in vier Altersstufen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Vorstellung der DPSG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1E741-CF55-4FA5-88D0-34EA350E306D}" type="slidenum">
              <a:rPr lang="en-GB" altLang="de-DE" smtClean="0"/>
              <a:pPr/>
              <a:t>9</a:t>
            </a:fld>
            <a:endParaRPr lang="en-GB" altLang="de-DE"/>
          </a:p>
        </p:txBody>
      </p:sp>
      <p:sp>
        <p:nvSpPr>
          <p:cNvPr id="5" name="Textplatzhalter 4"/>
          <p:cNvSpPr txBox="1">
            <a:spLocks/>
          </p:cNvSpPr>
          <p:nvPr/>
        </p:nvSpPr>
        <p:spPr bwMode="auto">
          <a:xfrm>
            <a:off x="1306513" y="1784350"/>
            <a:ext cx="5419239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600" kern="1200">
                <a:solidFill>
                  <a:schemeClr val="tx2"/>
                </a:solidFill>
                <a:latin typeface="+mn-lt"/>
                <a:ea typeface="ＭＳ Ｐゴシック" charset="-128"/>
                <a:cs typeface="TheSerif 5"/>
              </a:defRPr>
            </a:lvl1pPr>
            <a:lvl2pPr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128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219200" indent="-381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2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err="1" smtClean="0"/>
              <a:t>Pfadfinderstufe</a:t>
            </a:r>
            <a:endParaRPr lang="en-GB" altLang="de-DE" dirty="0" smtClean="0"/>
          </a:p>
          <a:p>
            <a:pPr marL="0" lvl="1"/>
            <a:endParaRPr lang="en-GB" altLang="de-DE" dirty="0" smtClean="0">
              <a:latin typeface="Calibri" charset="0"/>
              <a:cs typeface="Calibri" charset="0"/>
            </a:endParaRP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Im Alter von 13 bis 16 Jahren sind Jugendliche Mitglied der Pfadfinderstufe.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„Wagt es“ ist das Leitbild der Pfadfinderinnen und Pfadfinder. Sie brechen aus ihrem Alltag aus, stecken sich Ziele und versuchen, sie zu erreichen. </a:t>
            </a:r>
          </a:p>
          <a:p>
            <a:pPr marL="555625" lvl="1" indent="-195263">
              <a:buFontTx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</a:rPr>
              <a:t>Die Jugendlichen in der Pfadfinderstufe entdecken ihren eigenen Lebensstil.</a:t>
            </a:r>
            <a:endParaRPr lang="de-DE" sz="32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" name="Picture 3" descr="E:\Pictures\Dokumentationen\Pfingsten2013\Fotos\Fotos PIW13 unsortiert\Bilder von Ralf - Teil 1\RAD_11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325" y="1784351"/>
            <a:ext cx="2054225" cy="33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05111"/>
      </p:ext>
    </p:extLst>
  </p:cSld>
  <p:clrMapOvr>
    <a:masterClrMapping/>
  </p:clrMapOvr>
</p:sld>
</file>

<file path=ppt/theme/theme1.xml><?xml version="1.0" encoding="utf-8"?>
<a:theme xmlns:a="http://schemas.openxmlformats.org/drawingml/2006/main" name="dpsg-ppt-140121">
  <a:themeElements>
    <a:clrScheme name="dpsg">
      <a:dk1>
        <a:sysClr val="windowText" lastClr="000000"/>
      </a:dk1>
      <a:lt1>
        <a:sysClr val="window" lastClr="FFFFFF"/>
      </a:lt1>
      <a:dk2>
        <a:srgbClr val="002B51"/>
      </a:dk2>
      <a:lt2>
        <a:srgbClr val="EEECE1"/>
      </a:lt2>
      <a:accent1>
        <a:srgbClr val="9E1827"/>
      </a:accent1>
      <a:accent2>
        <a:srgbClr val="E8DFCA"/>
      </a:accent2>
      <a:accent3>
        <a:srgbClr val="C3BBAB"/>
      </a:accent3>
      <a:accent4>
        <a:srgbClr val="78726C"/>
      </a:accent4>
      <a:accent5>
        <a:srgbClr val="4BACC6"/>
      </a:accent5>
      <a:accent6>
        <a:srgbClr val="F79646"/>
      </a:accent6>
      <a:hlink>
        <a:srgbClr val="002B51"/>
      </a:hlink>
      <a:folHlink>
        <a:srgbClr val="78726C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EF21657E77DE41AB27EE20B316A9E3" ma:contentTypeVersion="9" ma:contentTypeDescription="Ein neues Dokument erstellen." ma:contentTypeScope="" ma:versionID="ed57f5b152d6405a78d121bd18a1ba47">
  <xsd:schema xmlns:xsd="http://www.w3.org/2001/XMLSchema" xmlns:xs="http://www.w3.org/2001/XMLSchema" xmlns:p="http://schemas.microsoft.com/office/2006/metadata/properties" xmlns:ns2="15023a39-c6ce-42bf-9b3b-2ff62aa005b5" targetNamespace="http://schemas.microsoft.com/office/2006/metadata/properties" ma:root="true" ma:fieldsID="e5c40debdc938100c2eee497222172aa" ns2:_="">
    <xsd:import namespace="15023a39-c6ce-42bf-9b3b-2ff62aa00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23a39-c6ce-42bf-9b3b-2ff62aa00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2F3D44-8CCD-4A2B-BF8E-13EF9C83BA9C}"/>
</file>

<file path=customXml/itemProps2.xml><?xml version="1.0" encoding="utf-8"?>
<ds:datastoreItem xmlns:ds="http://schemas.openxmlformats.org/officeDocument/2006/customXml" ds:itemID="{E315BCB8-1305-4E31-8A34-66FF2C0884F5}"/>
</file>

<file path=customXml/itemProps3.xml><?xml version="1.0" encoding="utf-8"?>
<ds:datastoreItem xmlns:ds="http://schemas.openxmlformats.org/officeDocument/2006/customXml" ds:itemID="{CACF52D4-5A6C-4BF0-B38C-8E5DE4752FBE}"/>
</file>

<file path=docProps/app.xml><?xml version="1.0" encoding="utf-8"?>
<Properties xmlns="http://schemas.openxmlformats.org/officeDocument/2006/extended-properties" xmlns:vt="http://schemas.openxmlformats.org/officeDocument/2006/docPropsVTypes">
  <Template>dpsg-ppt-140121</Template>
  <TotalTime>0</TotalTime>
  <Words>665</Words>
  <Application>Microsoft Office PowerPoint</Application>
  <PresentationFormat>Bildschirmpräsentation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dpsg-ppt-140121</vt:lpstr>
      <vt:lpstr>PowerPoint-Präsentation</vt:lpstr>
      <vt:lpstr>Wer wir sind</vt:lpstr>
      <vt:lpstr>Wer wir sind</vt:lpstr>
      <vt:lpstr>Das Pfadfinder-Gesetz</vt:lpstr>
      <vt:lpstr>Grundlegende Prinzipien</vt:lpstr>
      <vt:lpstr>Wer wir sind</vt:lpstr>
      <vt:lpstr>Leben in vier Altersstufen</vt:lpstr>
      <vt:lpstr>Leben in vier Altersstufen</vt:lpstr>
      <vt:lpstr>Leben in vier Altersstufen</vt:lpstr>
      <vt:lpstr>Leben in vier Altersstufen</vt:lpstr>
      <vt:lpstr>Engagementfelder</vt:lpstr>
      <vt:lpstr>Engagementfelder</vt:lpstr>
      <vt:lpstr>Engagementfelder</vt:lpstr>
      <vt:lpstr>Jahresaktion</vt:lpstr>
      <vt:lpstr>Dachorganisationen</vt:lpstr>
      <vt:lpstr>Weitere Informationen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DPSG</dc:title>
  <dc:creator>Daniel Seiler</dc:creator>
  <cp:keywords>DPSG, Vorstellung, Präsentation</cp:keywords>
  <cp:lastModifiedBy>Dominik Naab</cp:lastModifiedBy>
  <cp:revision>37</cp:revision>
  <dcterms:created xsi:type="dcterms:W3CDTF">2014-01-28T15:08:56Z</dcterms:created>
  <dcterms:modified xsi:type="dcterms:W3CDTF">2014-02-07T09:07:30Z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0x01010095EF21657E77DE41AB27EE20B316A9E3</vt:lpwstr>
  </property>
</Properties>
</file>